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65" r:id="rId16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4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241280" y="-1097280"/>
            <a:ext cx="3108960" cy="310896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5120640"/>
            <a:ext cx="2377440" cy="237744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692640" y="5394960"/>
            <a:ext cx="1645920" cy="164592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av-logo-cropp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40080"/>
            <a:ext cx="2651760" cy="27321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3611880"/>
            <a:ext cx="10515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700" b="1">
                <a:solidFill>
                  <a:srgbClr val="FFFFFF"/>
                </a:solidFill>
                <a:latin typeface="Arial"/>
                <a:ea typeface="Microsoft YaHei"/>
              </a:rPr>
              <a:t>赋能并推动 Web3+AI 产业</a:t>
            </a:r>
          </a:p>
          <a:p>
            <a:pPr algn="l">
              <a:spcBef>
                <a:spcPts val="0"/>
              </a:spcBef>
              <a:spcAft>
                <a:spcPts val="2000"/>
              </a:spcAft>
            </a:pPr>
            <a:r>
              <a:rPr sz="1700" b="0">
                <a:solidFill>
                  <a:srgbClr val="9AADC4"/>
                </a:solidFill>
                <a:latin typeface="Arial"/>
                <a:ea typeface="Microsoft YaHei"/>
              </a:rPr>
              <a:t>Empowering the Web3 × AI Industry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600" b="1">
                <a:solidFill>
                  <a:srgbClr val="00C8AA"/>
                </a:solidFill>
                <a:latin typeface="Arial"/>
                <a:ea typeface="Microsoft YaHei"/>
              </a:rPr>
              <a:t>www.avincubator.com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4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241280" y="-1097280"/>
            <a:ext cx="3108960" cy="310896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5120640"/>
            <a:ext cx="2377440" cy="237744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692640" y="5394960"/>
            <a:ext cx="1645920" cy="164592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08813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00C8AA"/>
                </a:solidFill>
                <a:latin typeface="Arial"/>
                <a:ea typeface="Microsoft YaHei"/>
              </a:rPr>
              <a:t>ABOUT US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3400" b="1">
                <a:solidFill>
                  <a:srgbClr val="FFFFFF"/>
                </a:solidFill>
                <a:latin typeface="Arial"/>
                <a:ea typeface="Microsoft YaHei"/>
              </a:rPr>
              <a:t>关于我们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72768"/>
            <a:ext cx="822960" cy="64008"/>
          </a:xfrm>
          <a:prstGeom prst="rect">
            <a:avLst/>
          </a:prstGeom>
          <a:solidFill>
            <a:srgbClr val="00C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65960"/>
            <a:ext cx="108813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>
                <a:solidFill>
                  <a:srgbClr val="FFFFFF"/>
                </a:solidFill>
                <a:latin typeface="Arial"/>
                <a:ea typeface="Microsoft YaHei"/>
              </a:rPr>
              <a:t>2024 年 8 月创立于美国波士顿，专注 Web3 与 AI 融合创新的全球化孵化器。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0">
                <a:solidFill>
                  <a:srgbClr val="9AADC4"/>
                </a:solidFill>
                <a:latin typeface="Arial"/>
                <a:ea typeface="Microsoft YaHei"/>
              </a:rPr>
              <a:t>Founded in Boston, USA in August 2024 — a global incubator for Web3 × AI innovation.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83280"/>
            <a:ext cx="3410712" cy="237744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611880"/>
            <a:ext cx="288036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00C8AA"/>
                </a:solidFill>
                <a:latin typeface="Arial"/>
                <a:ea typeface="Microsoft YaHei"/>
              </a:rPr>
              <a:t>FOUNDERS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2000" b="1">
                <a:solidFill>
                  <a:srgbClr val="FFFFFF"/>
                </a:solidFill>
                <a:latin typeface="Arial"/>
                <a:ea typeface="Microsoft YaHei"/>
              </a:rPr>
              <a:t>联合创始人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50" b="0">
                <a:solidFill>
                  <a:srgbClr val="9AADC4"/>
                </a:solidFill>
                <a:latin typeface="Arial"/>
                <a:ea typeface="Microsoft YaHei"/>
              </a:rPr>
              <a:t>吴限博士 (Dr. Alan Wu) × Vencen
Dr. Alan Wu × Vencen, Co-founders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5112" y="3383280"/>
            <a:ext cx="3410712" cy="237744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2" y="3611880"/>
            <a:ext cx="288036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00C8AA"/>
                </a:solidFill>
                <a:latin typeface="Arial"/>
                <a:ea typeface="Microsoft YaHei"/>
              </a:rPr>
              <a:t>MISSION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2000" b="1">
                <a:solidFill>
                  <a:srgbClr val="FFFFFF"/>
                </a:solidFill>
                <a:latin typeface="Arial"/>
                <a:ea typeface="Microsoft YaHei"/>
              </a:rPr>
              <a:t>我们的使命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50" b="0">
                <a:solidFill>
                  <a:srgbClr val="9AADC4"/>
                </a:solidFill>
                <a:latin typeface="Arial"/>
                <a:ea typeface="Microsoft YaHei"/>
              </a:rPr>
              <a:t>赋能并推动 Web3+AI 产业发展
Empower and advance the Web3+AI industry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10144" y="3383280"/>
            <a:ext cx="3410712" cy="237744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84464" y="3611880"/>
            <a:ext cx="288036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200" b="1">
                <a:solidFill>
                  <a:srgbClr val="00C8AA"/>
                </a:solidFill>
                <a:latin typeface="Arial"/>
                <a:ea typeface="Microsoft YaHei"/>
              </a:rPr>
              <a:t>VISION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2000" b="1">
                <a:solidFill>
                  <a:srgbClr val="FFFFFF"/>
                </a:solidFill>
                <a:latin typeface="Arial"/>
                <a:ea typeface="Microsoft YaHei"/>
              </a:rPr>
              <a:t>我们的愿景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50" b="0">
                <a:solidFill>
                  <a:srgbClr val="9AADC4"/>
                </a:solidFill>
                <a:latin typeface="Arial"/>
                <a:ea typeface="Microsoft YaHei"/>
              </a:rPr>
              <a:t>连接东西方创新生态，孵化下一代杀手级应用
Bridge East &amp; West, incubate the next killer apps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19088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9AADC4"/>
                </a:solidFill>
                <a:latin typeface="Arial"/>
                <a:ea typeface="Microsoft YaHei"/>
              </a:rPr>
              <a:t>A&amp;V INCUBATOR  ·  www.avincubator.com</a:t>
            </a:r>
          </a:p>
        </p:txBody>
      </p:sp>
      <p:pic>
        <p:nvPicPr>
          <p:cNvPr id="15" name="Picture 14" descr="av-logo-cropp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74320"/>
            <a:ext cx="914400" cy="94210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4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241280" y="-1097280"/>
            <a:ext cx="3108960" cy="310896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5120640"/>
            <a:ext cx="2377440" cy="237744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692640" y="5394960"/>
            <a:ext cx="1645920" cy="164592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08813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00C8AA"/>
                </a:solidFill>
                <a:latin typeface="Arial"/>
                <a:ea typeface="Microsoft YaHei"/>
              </a:rPr>
              <a:t>OUR THESIS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3400" b="1">
                <a:solidFill>
                  <a:srgbClr val="FFFFFF"/>
                </a:solidFill>
                <a:latin typeface="Arial"/>
                <a:ea typeface="Microsoft YaHei"/>
              </a:rPr>
              <a:t>赛道判断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72768"/>
            <a:ext cx="822960" cy="64008"/>
          </a:xfrm>
          <a:prstGeom prst="rect">
            <a:avLst/>
          </a:prstGeom>
          <a:solidFill>
            <a:srgbClr val="00C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65960"/>
            <a:ext cx="108813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900" b="1">
                <a:solidFill>
                  <a:srgbClr val="FFFFFF"/>
                </a:solidFill>
                <a:latin typeface="Arial"/>
                <a:ea typeface="Microsoft YaHei"/>
              </a:rPr>
              <a:t>Web3 × AI 是下一个十年最大的结构性机会，我们 All in 这条主线。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0">
                <a:solidFill>
                  <a:srgbClr val="9AADC4"/>
                </a:solidFill>
                <a:latin typeface="Arial"/>
                <a:ea typeface="Microsoft YaHei"/>
              </a:rPr>
              <a:t>Web3 × AI is the defining structural opportunity of the next decade.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83280"/>
            <a:ext cx="3410712" cy="237744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611880"/>
            <a:ext cx="288036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000" b="1">
                <a:solidFill>
                  <a:srgbClr val="00C8AA"/>
                </a:solidFill>
                <a:latin typeface="Arial"/>
                <a:ea typeface="Microsoft YaHei"/>
              </a:rPr>
              <a:t>AI Agents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600" b="1">
                <a:solidFill>
                  <a:srgbClr val="FFFFFF"/>
                </a:solidFill>
                <a:latin typeface="Arial"/>
                <a:ea typeface="Microsoft YaHei"/>
              </a:rPr>
              <a:t>AI 智能体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50" b="0">
                <a:solidFill>
                  <a:srgbClr val="9AADC4"/>
                </a:solidFill>
                <a:latin typeface="Arial"/>
                <a:ea typeface="Microsoft YaHei"/>
              </a:rPr>
              <a:t>链上 AI 代理：自主执行、自主进化的新物种
On-chain AI agents: autonomous and evolving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5112" y="3383280"/>
            <a:ext cx="3410712" cy="237744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2" y="3611880"/>
            <a:ext cx="288036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000" b="1">
                <a:solidFill>
                  <a:srgbClr val="00C8AA"/>
                </a:solidFill>
                <a:latin typeface="Arial"/>
                <a:ea typeface="Microsoft YaHei"/>
              </a:rPr>
              <a:t>DeFi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600" b="1">
                <a:solidFill>
                  <a:srgbClr val="FFFFFF"/>
                </a:solidFill>
                <a:latin typeface="Arial"/>
                <a:ea typeface="Microsoft YaHei"/>
              </a:rPr>
              <a:t>去中心化金融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50" b="0">
                <a:solidFill>
                  <a:srgbClr val="9AADC4"/>
                </a:solidFill>
                <a:latin typeface="Arial"/>
                <a:ea typeface="Microsoft YaHei"/>
              </a:rPr>
              <a:t>AI 驱动的下一代金融基础设施
AI-powered next-gen financial infrastructure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10144" y="3383280"/>
            <a:ext cx="3410712" cy="237744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84464" y="3611880"/>
            <a:ext cx="288036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2000" b="1">
                <a:solidFill>
                  <a:srgbClr val="00C8AA"/>
                </a:solidFill>
                <a:latin typeface="Arial"/>
                <a:ea typeface="Microsoft YaHei"/>
              </a:rPr>
              <a:t>RWA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600" b="1">
                <a:solidFill>
                  <a:srgbClr val="FFFFFF"/>
                </a:solidFill>
                <a:latin typeface="Arial"/>
                <a:ea typeface="Microsoft YaHei"/>
              </a:rPr>
              <a:t>现实资产代币化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50" b="0">
                <a:solidFill>
                  <a:srgbClr val="9AADC4"/>
                </a:solidFill>
                <a:latin typeface="Arial"/>
                <a:ea typeface="Microsoft YaHei"/>
              </a:rPr>
              <a:t>把真实世界资产带上链，打开万亿市场
Bringing real-world assets on-chain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19088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9AADC4"/>
                </a:solidFill>
                <a:latin typeface="Arial"/>
                <a:ea typeface="Microsoft YaHei"/>
              </a:rPr>
              <a:t>A&amp;V INCUBATOR  ·  www.avincubator.com</a:t>
            </a:r>
          </a:p>
        </p:txBody>
      </p:sp>
      <p:pic>
        <p:nvPicPr>
          <p:cNvPr id="15" name="Picture 14" descr="av-logo-cropp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74320"/>
            <a:ext cx="914400" cy="9421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4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241280" y="-1097280"/>
            <a:ext cx="3108960" cy="310896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5120640"/>
            <a:ext cx="2377440" cy="237744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692640" y="5394960"/>
            <a:ext cx="1645920" cy="164592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08813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00C8AA"/>
                </a:solidFill>
                <a:latin typeface="Arial"/>
                <a:ea typeface="Microsoft YaHei"/>
              </a:rPr>
              <a:t>GLOBAL NETWORK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3400" b="1">
                <a:solidFill>
                  <a:srgbClr val="FFFFFF"/>
                </a:solidFill>
                <a:latin typeface="Arial"/>
                <a:ea typeface="Microsoft YaHei"/>
              </a:rPr>
              <a:t>全球生态网络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72768"/>
            <a:ext cx="822960" cy="64008"/>
          </a:xfrm>
          <a:prstGeom prst="rect">
            <a:avLst/>
          </a:prstGeom>
          <a:solidFill>
            <a:srgbClr val="00C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6596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500" b="0">
                <a:solidFill>
                  <a:srgbClr val="9AADC4"/>
                </a:solidFill>
                <a:latin typeface="Arial"/>
                <a:ea typeface="Microsoft YaHei"/>
              </a:rPr>
              <a:t>美亚七城生态合作伙伴体系 / Partner ecosystems across 7 cities in the US &amp; Asia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2514600" cy="132588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3218688"/>
            <a:ext cx="21488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FFFFFF"/>
                </a:solidFill>
                <a:latin typeface="Arial"/>
                <a:ea typeface="Microsoft YaHei"/>
              </a:rPr>
              <a:t>硅谷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00C8AA"/>
                </a:solidFill>
                <a:latin typeface="Arial"/>
                <a:ea typeface="Microsoft YaHei"/>
              </a:rPr>
              <a:t>Silicon Valley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3017520"/>
            <a:ext cx="2514600" cy="132588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11880" y="3218688"/>
            <a:ext cx="21488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FFFFFF"/>
                </a:solidFill>
                <a:latin typeface="Arial"/>
                <a:ea typeface="Microsoft YaHei"/>
              </a:rPr>
              <a:t>纽约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00C8AA"/>
                </a:solidFill>
                <a:latin typeface="Arial"/>
                <a:ea typeface="Microsoft YaHei"/>
              </a:rPr>
              <a:t>New York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3017520"/>
            <a:ext cx="2514600" cy="132588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0" y="3218688"/>
            <a:ext cx="21488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FFFFFF"/>
                </a:solidFill>
                <a:latin typeface="Arial"/>
                <a:ea typeface="Microsoft YaHei"/>
              </a:rPr>
              <a:t>奥斯丁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00C8AA"/>
                </a:solidFill>
                <a:latin typeface="Arial"/>
                <a:ea typeface="Microsoft YaHei"/>
              </a:rPr>
              <a:t>Austin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006840" y="3017520"/>
            <a:ext cx="2514600" cy="132588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89719" y="3218688"/>
            <a:ext cx="21488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FFFFFF"/>
                </a:solidFill>
                <a:latin typeface="Arial"/>
                <a:ea typeface="Microsoft YaHei"/>
              </a:rPr>
              <a:t>香港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00C8AA"/>
                </a:solidFill>
                <a:latin typeface="Arial"/>
                <a:ea typeface="Microsoft YaHei"/>
              </a:rPr>
              <a:t>Hong Kong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11680" y="4709160"/>
            <a:ext cx="2514600" cy="132588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194560" y="4910328"/>
            <a:ext cx="21488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FFFFFF"/>
                </a:solidFill>
                <a:latin typeface="Arial"/>
                <a:ea typeface="Microsoft YaHei"/>
              </a:rPr>
              <a:t>新加坡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00C8AA"/>
                </a:solidFill>
                <a:latin typeface="Arial"/>
                <a:ea typeface="Microsoft YaHei"/>
              </a:rPr>
              <a:t>Singapore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800600" y="4709160"/>
            <a:ext cx="2514600" cy="132588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983480" y="4910328"/>
            <a:ext cx="21488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FFFFFF"/>
                </a:solidFill>
                <a:latin typeface="Arial"/>
                <a:ea typeface="Microsoft YaHei"/>
              </a:rPr>
              <a:t>胡志明市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00C8AA"/>
                </a:solidFill>
                <a:latin typeface="Arial"/>
                <a:ea typeface="Microsoft YaHei"/>
              </a:rPr>
              <a:t>Ho Chi Minh City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589520" y="4709160"/>
            <a:ext cx="2514600" cy="132588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0" y="4910328"/>
            <a:ext cx="21488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400"/>
              </a:spcAft>
            </a:pPr>
            <a:r>
              <a:rPr sz="1900" b="1">
                <a:solidFill>
                  <a:srgbClr val="FFFFFF"/>
                </a:solidFill>
                <a:latin typeface="Arial"/>
                <a:ea typeface="Microsoft YaHei"/>
              </a:rPr>
              <a:t>曼谷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00C8AA"/>
                </a:solidFill>
                <a:latin typeface="Arial"/>
                <a:ea typeface="Microsoft YaHei"/>
              </a:rPr>
              <a:t>Bangkok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419088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9AADC4"/>
                </a:solidFill>
                <a:latin typeface="Arial"/>
                <a:ea typeface="Microsoft YaHei"/>
              </a:rPr>
              <a:t>A&amp;V INCUBATOR  ·  www.avincubator.com</a:t>
            </a:r>
          </a:p>
        </p:txBody>
      </p:sp>
      <p:pic>
        <p:nvPicPr>
          <p:cNvPr id="23" name="Picture 22" descr="av-logo-cropp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74320"/>
            <a:ext cx="914400" cy="94210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4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241280" y="-1097280"/>
            <a:ext cx="3108960" cy="310896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5120640"/>
            <a:ext cx="2377440" cy="237744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692640" y="5394960"/>
            <a:ext cx="1645920" cy="164592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08813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00C8AA"/>
                </a:solidFill>
                <a:latin typeface="Arial"/>
                <a:ea typeface="Microsoft YaHei"/>
              </a:rPr>
              <a:t>FOCUS AREAS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3400" b="1">
                <a:solidFill>
                  <a:srgbClr val="FFFFFF"/>
                </a:solidFill>
                <a:latin typeface="Arial"/>
                <a:ea typeface="Microsoft YaHei"/>
              </a:rPr>
              <a:t>孵化方向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72768"/>
            <a:ext cx="822960" cy="64008"/>
          </a:xfrm>
          <a:prstGeom prst="rect">
            <a:avLst/>
          </a:prstGeom>
          <a:solidFill>
            <a:srgbClr val="00C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2377440"/>
            <a:ext cx="2542032" cy="329184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651760"/>
            <a:ext cx="201168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 b="1">
                <a:solidFill>
                  <a:srgbClr val="00C8AA"/>
                </a:solidFill>
                <a:latin typeface="Arial"/>
                <a:ea typeface="Microsoft YaHei"/>
              </a:rPr>
              <a:t>AI AGENTS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900" b="1">
                <a:solidFill>
                  <a:srgbClr val="FFFFFF"/>
                </a:solidFill>
                <a:latin typeface="Arial"/>
                <a:ea typeface="Microsoft YaHei"/>
              </a:rPr>
              <a:t>Web3 × AI 智能体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0">
                <a:solidFill>
                  <a:srgbClr val="9AADC4"/>
                </a:solidFill>
                <a:latin typeface="Arial"/>
                <a:ea typeface="Microsoft YaHei"/>
              </a:rPr>
              <a:t>AI Agent 基础设施、框架与应用
Infra, frameworks &amp; apps for AI agents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56432" y="2377440"/>
            <a:ext cx="2542032" cy="329184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30752" y="2651760"/>
            <a:ext cx="201168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 b="1">
                <a:solidFill>
                  <a:srgbClr val="00C8AA"/>
                </a:solidFill>
                <a:latin typeface="Arial"/>
                <a:ea typeface="Microsoft YaHei"/>
              </a:rPr>
              <a:t>DEFI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900" b="1">
                <a:solidFill>
                  <a:srgbClr val="FFFFFF"/>
                </a:solidFill>
                <a:latin typeface="Arial"/>
                <a:ea typeface="Microsoft YaHei"/>
              </a:rPr>
              <a:t>去中心化金融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0">
                <a:solidFill>
                  <a:srgbClr val="9AADC4"/>
                </a:solidFill>
                <a:latin typeface="Arial"/>
                <a:ea typeface="Microsoft YaHei"/>
              </a:rPr>
              <a:t>AI 驱动的交易、资管与金融协议
AI-driven trading, asset mgmt &amp; protocols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72784" y="2377440"/>
            <a:ext cx="2542032" cy="329184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47104" y="2651760"/>
            <a:ext cx="201168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 b="1">
                <a:solidFill>
                  <a:srgbClr val="00C8AA"/>
                </a:solidFill>
                <a:latin typeface="Arial"/>
                <a:ea typeface="Microsoft YaHei"/>
              </a:rPr>
              <a:t>RWA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900" b="1">
                <a:solidFill>
                  <a:srgbClr val="FFFFFF"/>
                </a:solidFill>
                <a:latin typeface="Arial"/>
                <a:ea typeface="Microsoft YaHei"/>
              </a:rPr>
              <a:t>现实资产代币化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0">
                <a:solidFill>
                  <a:srgbClr val="9AADC4"/>
                </a:solidFill>
                <a:latin typeface="Arial"/>
                <a:ea typeface="Microsoft YaHei"/>
              </a:rPr>
              <a:t>资产上链、合规发行与流动性
On-chain assets, compliant issuance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089136" y="2377440"/>
            <a:ext cx="2542032" cy="329184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363456" y="2651760"/>
            <a:ext cx="201168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300" b="1">
                <a:solidFill>
                  <a:srgbClr val="00C8AA"/>
                </a:solidFill>
                <a:latin typeface="Arial"/>
                <a:ea typeface="Microsoft YaHei"/>
              </a:rPr>
              <a:t>INFRA &amp; DEPIN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900" b="1">
                <a:solidFill>
                  <a:srgbClr val="FFFFFF"/>
                </a:solidFill>
                <a:latin typeface="Arial"/>
                <a:ea typeface="Microsoft YaHei"/>
              </a:rPr>
              <a:t>基础设施 / DePIN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0">
                <a:solidFill>
                  <a:srgbClr val="9AADC4"/>
                </a:solidFill>
                <a:latin typeface="Arial"/>
                <a:ea typeface="Microsoft YaHei"/>
              </a:rPr>
              <a:t>去中心化物理与算力网络
Decentralized physical &amp; compute networks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419088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9AADC4"/>
                </a:solidFill>
                <a:latin typeface="Arial"/>
                <a:ea typeface="Microsoft YaHei"/>
              </a:rPr>
              <a:t>A&amp;V INCUBATOR  ·  www.avincubator.com</a:t>
            </a:r>
          </a:p>
        </p:txBody>
      </p:sp>
      <p:pic>
        <p:nvPicPr>
          <p:cNvPr id="16" name="Picture 15" descr="av-logo-cropp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74320"/>
            <a:ext cx="914400" cy="94210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4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241280" y="-1097280"/>
            <a:ext cx="3108960" cy="310896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5120640"/>
            <a:ext cx="2377440" cy="237744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692640" y="5394960"/>
            <a:ext cx="1645920" cy="164592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08813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00C8AA"/>
                </a:solidFill>
                <a:latin typeface="Arial"/>
                <a:ea typeface="Microsoft YaHei"/>
              </a:rPr>
              <a:t>PORTFOLIO HIGHLIGHTS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3400" b="1">
                <a:solidFill>
                  <a:srgbClr val="FFFFFF"/>
                </a:solidFill>
                <a:latin typeface="Arial"/>
                <a:ea typeface="Microsoft YaHei"/>
              </a:rPr>
              <a:t>代表项目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72768"/>
            <a:ext cx="822960" cy="64008"/>
          </a:xfrm>
          <a:prstGeom prst="rect">
            <a:avLst/>
          </a:prstGeom>
          <a:solidFill>
            <a:srgbClr val="00C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96596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500" b="0">
                <a:solidFill>
                  <a:srgbClr val="9AADC4"/>
                </a:solidFill>
                <a:latin typeface="Arial"/>
                <a:ea typeface="Microsoft YaHei"/>
              </a:rPr>
              <a:t>代表性孵化与生态合作项目 / Selected incubated &amp; ecosystem projects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63240"/>
            <a:ext cx="3410712" cy="265176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19" y="3291840"/>
            <a:ext cx="278892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2600" b="1">
                <a:solidFill>
                  <a:srgbClr val="FFFFFF"/>
                </a:solidFill>
                <a:latin typeface="Arial"/>
                <a:ea typeface="Microsoft YaHei"/>
              </a:rPr>
              <a:t>Helium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400" b="1">
                <a:solidFill>
                  <a:srgbClr val="00C8AA"/>
                </a:solidFill>
                <a:latin typeface="Arial"/>
                <a:ea typeface="Microsoft YaHei"/>
              </a:rPr>
              <a:t>去中心化无线网络 (DePIN)
Decentralized wireless network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0">
                <a:solidFill>
                  <a:srgbClr val="9AADC4"/>
                </a:solidFill>
                <a:latin typeface="Arial"/>
                <a:ea typeface="Microsoft YaHei"/>
              </a:rPr>
              <a:t>全球最大的 DePIN 网络之一
One of the largest DePIN networks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5112" y="3063240"/>
            <a:ext cx="3410712" cy="265176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5152" y="3291840"/>
            <a:ext cx="278892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2600" b="1">
                <a:solidFill>
                  <a:srgbClr val="FFFFFF"/>
                </a:solidFill>
                <a:latin typeface="Arial"/>
                <a:ea typeface="Microsoft YaHei"/>
              </a:rPr>
              <a:t>IoTeX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400" b="1">
                <a:solidFill>
                  <a:srgbClr val="00C8AA"/>
                </a:solidFill>
                <a:latin typeface="Arial"/>
                <a:ea typeface="Microsoft YaHei"/>
              </a:rPr>
              <a:t>物联网区块链平台
IoT blockchain platform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0">
                <a:solidFill>
                  <a:srgbClr val="9AADC4"/>
                </a:solidFill>
                <a:latin typeface="Arial"/>
                <a:ea typeface="Microsoft YaHei"/>
              </a:rPr>
              <a:t>连接物理世界与 Web3 的基础设施
Infra bridging physical world &amp; Web3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10144" y="3063240"/>
            <a:ext cx="3410712" cy="265176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30184" y="3291840"/>
            <a:ext cx="278892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2600" b="1">
                <a:solidFill>
                  <a:srgbClr val="FFFFFF"/>
                </a:solidFill>
                <a:latin typeface="Arial"/>
                <a:ea typeface="Microsoft YaHei"/>
              </a:rPr>
              <a:t>DeAgentAI</a:t>
            </a:r>
          </a:p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400" b="1">
                <a:solidFill>
                  <a:srgbClr val="00C8AA"/>
                </a:solidFill>
                <a:latin typeface="Arial"/>
                <a:ea typeface="Microsoft YaHei"/>
              </a:rPr>
              <a:t>AI Agent 基础设施
AI agent infrastructure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0">
                <a:solidFill>
                  <a:srgbClr val="9AADC4"/>
                </a:solidFill>
                <a:latin typeface="Arial"/>
                <a:ea typeface="Microsoft YaHei"/>
              </a:rPr>
              <a:t>去中心化 AI 智能体网络
Decentralized AI agent network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419088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9AADC4"/>
                </a:solidFill>
                <a:latin typeface="Arial"/>
                <a:ea typeface="Microsoft YaHei"/>
              </a:rPr>
              <a:t>A&amp;V INCUBATOR  ·  www.avincubator.com</a:t>
            </a:r>
          </a:p>
        </p:txBody>
      </p:sp>
      <p:pic>
        <p:nvPicPr>
          <p:cNvPr id="15" name="Picture 14" descr="av-logo-cropp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74320"/>
            <a:ext cx="914400" cy="94210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4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241280" y="-1097280"/>
            <a:ext cx="3108960" cy="310896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5120640"/>
            <a:ext cx="2377440" cy="237744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692640" y="5394960"/>
            <a:ext cx="1645920" cy="164592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08813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00C8AA"/>
                </a:solidFill>
                <a:latin typeface="Arial"/>
                <a:ea typeface="Microsoft YaHei"/>
              </a:rPr>
              <a:t>FOUNDING TEAM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3400" b="1">
                <a:solidFill>
                  <a:srgbClr val="FFFFFF"/>
                </a:solidFill>
                <a:latin typeface="Arial"/>
                <a:ea typeface="Microsoft YaHei"/>
              </a:rPr>
              <a:t>创始团队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72768"/>
            <a:ext cx="822960" cy="64008"/>
          </a:xfrm>
          <a:prstGeom prst="rect">
            <a:avLst/>
          </a:prstGeom>
          <a:solidFill>
            <a:srgbClr val="00C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2286000"/>
            <a:ext cx="6675120" cy="3749039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avatar-ala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514600"/>
            <a:ext cx="1051560" cy="10515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94560" y="2560320"/>
            <a:ext cx="48463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400" b="1">
                <a:solidFill>
                  <a:srgbClr val="FFFFFF"/>
                </a:solidFill>
                <a:latin typeface="Arial"/>
                <a:ea typeface="Microsoft YaHei"/>
              </a:rPr>
              <a:t>吴限博士  Dr. Alan Wu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400" b="1">
                <a:solidFill>
                  <a:srgbClr val="00C8AA"/>
                </a:solidFill>
                <a:latin typeface="Arial"/>
                <a:ea typeface="Microsoft YaHei"/>
              </a:rPr>
              <a:t>联合创始人 Co-founder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3794760"/>
            <a:ext cx="60350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50" b="0">
                <a:solidFill>
                  <a:srgbClr val="9AADC4"/>
                </a:solidFill>
                <a:latin typeface="Arial"/>
                <a:ea typeface="Microsoft YaHei"/>
              </a:rPr>
              <a:t>•  区块链与数字经济专家 / Blockchain &amp; digital economy expert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50" b="0">
                <a:solidFill>
                  <a:srgbClr val="9AADC4"/>
                </a:solidFill>
                <a:latin typeface="Arial"/>
                <a:ea typeface="Microsoft YaHei"/>
              </a:rPr>
              <a:t>•  哈佛费正清中心特约研究员 / Harvard Fairbank Center researcher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50" b="0">
                <a:solidFill>
                  <a:srgbClr val="9AADC4"/>
                </a:solidFill>
                <a:latin typeface="Arial"/>
                <a:ea typeface="Microsoft YaHei"/>
              </a:rPr>
              <a:t>•  MIT Sloan 孵化器特聘创业导师 / MIT Sloan incubator mentor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50" b="0">
                <a:solidFill>
                  <a:srgbClr val="9AADC4"/>
                </a:solidFill>
                <a:latin typeface="Arial"/>
                <a:ea typeface="Microsoft YaHei"/>
              </a:rPr>
              <a:t>•  美中经济与文化发展基金会执行会长 / Exec. Chairman, US-China Foundation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50" b="0">
                <a:solidFill>
                  <a:srgbClr val="9AADC4"/>
                </a:solidFill>
                <a:latin typeface="Arial"/>
                <a:ea typeface="Microsoft YaHei"/>
              </a:rPr>
              <a:t>•  UT Arlington 工商管理博士 / DBA, UT Arlington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50" b="0">
                <a:solidFill>
                  <a:srgbClr val="9AADC4"/>
                </a:solidFill>
                <a:latin typeface="Arial"/>
                <a:ea typeface="Microsoft YaHei"/>
              </a:rPr>
              <a:t>•  25 年 IT / 互联网 / 区块链行业经验 / 25 yrs in IT, Internet &amp; blockchain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589520" y="2286000"/>
            <a:ext cx="3959352" cy="3749039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avatar-vence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2514600"/>
            <a:ext cx="1051560" cy="10515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144000" y="2560320"/>
            <a:ext cx="21945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2400" b="1">
                <a:solidFill>
                  <a:srgbClr val="FFFFFF"/>
                </a:solidFill>
                <a:latin typeface="Arial"/>
                <a:ea typeface="Microsoft YaHei"/>
              </a:rPr>
              <a:t>Vencen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400" b="1">
                <a:solidFill>
                  <a:srgbClr val="00C8AA"/>
                </a:solidFill>
                <a:latin typeface="Arial"/>
                <a:ea typeface="Microsoft YaHei"/>
              </a:rPr>
              <a:t>联合创始人 Co-founder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09560" y="3794760"/>
            <a:ext cx="33375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50" b="0">
                <a:solidFill>
                  <a:srgbClr val="9AADC4"/>
                </a:solidFill>
                <a:latin typeface="Arial"/>
                <a:ea typeface="Microsoft YaHei"/>
              </a:rPr>
              <a:t>•  Web3 投资人 / Web3 investor</a:t>
            </a:r>
          </a:p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250" b="0">
                <a:solidFill>
                  <a:srgbClr val="9AADC4"/>
                </a:solidFill>
                <a:latin typeface="Arial"/>
                <a:ea typeface="Microsoft YaHei"/>
              </a:rPr>
              <a:t>•  深耕早期项目发掘与生态资源
   Early-stage sourcing &amp; ecosystem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6419088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9AADC4"/>
                </a:solidFill>
                <a:latin typeface="Arial"/>
                <a:ea typeface="Microsoft YaHei"/>
              </a:rPr>
              <a:t>A&amp;V INCUBATOR  ·  www.avincubator.com</a:t>
            </a:r>
          </a:p>
        </p:txBody>
      </p:sp>
      <p:pic>
        <p:nvPicPr>
          <p:cNvPr id="16" name="Picture 15" descr="av-logo-cropp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9920" y="274320"/>
            <a:ext cx="914400" cy="94210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4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241280" y="-1097280"/>
            <a:ext cx="3108960" cy="310896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5120640"/>
            <a:ext cx="2377440" cy="237744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692640" y="5394960"/>
            <a:ext cx="1645920" cy="164592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108813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500" b="1">
                <a:solidFill>
                  <a:srgbClr val="00C8AA"/>
                </a:solidFill>
                <a:latin typeface="Arial"/>
                <a:ea typeface="Microsoft YaHei"/>
              </a:rPr>
              <a:t>WHAT WE OFFER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3400" b="1">
                <a:solidFill>
                  <a:srgbClr val="FFFFFF"/>
                </a:solidFill>
                <a:latin typeface="Arial"/>
                <a:ea typeface="Microsoft YaHei"/>
              </a:rPr>
              <a:t>赋能体系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1572768"/>
            <a:ext cx="822960" cy="64008"/>
          </a:xfrm>
          <a:prstGeom prst="rect">
            <a:avLst/>
          </a:prstGeom>
          <a:solidFill>
            <a:srgbClr val="00C8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2377440"/>
            <a:ext cx="2048256" cy="329184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651760"/>
            <a:ext cx="1627632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100" b="1">
                <a:solidFill>
                  <a:srgbClr val="00C8AA"/>
                </a:solidFill>
                <a:latin typeface="Arial"/>
                <a:ea typeface="Microsoft YaHei"/>
              </a:rPr>
              <a:t>STRATEGY &amp; FUNDRAISING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700" b="1">
                <a:solidFill>
                  <a:srgbClr val="FFFFFF"/>
                </a:solidFill>
                <a:latin typeface="Arial"/>
                <a:ea typeface="Microsoft YaHei"/>
              </a:rPr>
              <a:t>战略与融资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9AADC4"/>
                </a:solidFill>
                <a:latin typeface="Arial"/>
                <a:ea typeface="Microsoft YaHei"/>
              </a:rPr>
              <a:t>商业模式打磨，对接全球资本
Model refinement, global capital access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944368" y="2377440"/>
            <a:ext cx="2048256" cy="329184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172968" y="2651760"/>
            <a:ext cx="1627632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100" b="1">
                <a:solidFill>
                  <a:srgbClr val="00C8AA"/>
                </a:solidFill>
                <a:latin typeface="Arial"/>
                <a:ea typeface="Microsoft YaHei"/>
              </a:rPr>
              <a:t>TECH &amp; PRODUCT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700" b="1">
                <a:solidFill>
                  <a:srgbClr val="FFFFFF"/>
                </a:solidFill>
                <a:latin typeface="Arial"/>
                <a:ea typeface="Microsoft YaHei"/>
              </a:rPr>
              <a:t>技术与产品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9AADC4"/>
                </a:solidFill>
                <a:latin typeface="Arial"/>
                <a:ea typeface="Microsoft YaHei"/>
              </a:rPr>
              <a:t>AI × 链架构设计与工程支持
AI×chain architecture &amp; engineering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248656" y="2377440"/>
            <a:ext cx="2048256" cy="329184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77256" y="2651760"/>
            <a:ext cx="1627632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100" b="1">
                <a:solidFill>
                  <a:srgbClr val="00C8AA"/>
                </a:solidFill>
                <a:latin typeface="Arial"/>
                <a:ea typeface="Microsoft YaHei"/>
              </a:rPr>
              <a:t>ECOSYSTEM &amp; GTM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700" b="1">
                <a:solidFill>
                  <a:srgbClr val="FFFFFF"/>
                </a:solidFill>
                <a:latin typeface="Arial"/>
                <a:ea typeface="Microsoft YaHei"/>
              </a:rPr>
              <a:t>生态与市场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9AADC4"/>
                </a:solidFill>
                <a:latin typeface="Arial"/>
                <a:ea typeface="Microsoft YaHei"/>
              </a:rPr>
              <a:t>七城生态资源，冷启动与增长
7-city resources for launch &amp; growth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552944" y="2377440"/>
            <a:ext cx="2048256" cy="329184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81544" y="2651760"/>
            <a:ext cx="1627632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100" b="1">
                <a:solidFill>
                  <a:srgbClr val="00C8AA"/>
                </a:solidFill>
                <a:latin typeface="Arial"/>
                <a:ea typeface="Microsoft YaHei"/>
              </a:rPr>
              <a:t>BRAND &amp; PR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700" b="1">
                <a:solidFill>
                  <a:srgbClr val="FFFFFF"/>
                </a:solidFill>
                <a:latin typeface="Arial"/>
                <a:ea typeface="Microsoft YaHei"/>
              </a:rPr>
              <a:t>品牌与传播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9AADC4"/>
                </a:solidFill>
                <a:latin typeface="Arial"/>
                <a:ea typeface="Microsoft YaHei"/>
              </a:rPr>
              <a:t>全球媒体矩阵与社区运营
Global media &amp; community ops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857232" y="2377440"/>
            <a:ext cx="2048256" cy="3291840"/>
          </a:xfrm>
          <a:prstGeom prst="roundRect">
            <a:avLst>
              <a:gd name="adj" fmla="val 12000"/>
            </a:avLst>
          </a:prstGeom>
          <a:solidFill>
            <a:srgbClr val="0E22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85832" y="2651760"/>
            <a:ext cx="1627632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100" b="1">
                <a:solidFill>
                  <a:srgbClr val="00C8AA"/>
                </a:solidFill>
                <a:latin typeface="Arial"/>
                <a:ea typeface="Microsoft YaHei"/>
              </a:rPr>
              <a:t>LONG-TERM PARTNER</a:t>
            </a:r>
          </a:p>
          <a:p>
            <a:pPr algn="l">
              <a:spcBef>
                <a:spcPts val="0"/>
              </a:spcBef>
              <a:spcAft>
                <a:spcPts val="1200"/>
              </a:spcAft>
            </a:pPr>
            <a:r>
              <a:rPr sz="1700" b="1">
                <a:solidFill>
                  <a:srgbClr val="FFFFFF"/>
                </a:solidFill>
                <a:latin typeface="Arial"/>
                <a:ea typeface="Microsoft YaHei"/>
              </a:rPr>
              <a:t>长期陪伴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9AADC4"/>
                </a:solidFill>
                <a:latin typeface="Arial"/>
                <a:ea typeface="Microsoft YaHei"/>
              </a:rPr>
              <a:t>从 0 到 1 再到规模化的全程陪跑
From 0 to 1 to scale, all the way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419088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9AADC4"/>
                </a:solidFill>
                <a:latin typeface="Arial"/>
                <a:ea typeface="Microsoft YaHei"/>
              </a:rPr>
              <a:t>A&amp;V INCUBATOR  ·  www.avincubator.com</a:t>
            </a:r>
          </a:p>
        </p:txBody>
      </p:sp>
      <p:pic>
        <p:nvPicPr>
          <p:cNvPr id="18" name="Picture 17" descr="av-logo-cropp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74320"/>
            <a:ext cx="914400" cy="94210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4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241280" y="-1097280"/>
            <a:ext cx="3108960" cy="310896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5120640"/>
            <a:ext cx="2377440" cy="237744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692640" y="5394960"/>
            <a:ext cx="1645920" cy="164592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737360"/>
            <a:ext cx="105156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1">
                <a:solidFill>
                  <a:srgbClr val="00C8AA"/>
                </a:solidFill>
                <a:latin typeface="Arial"/>
                <a:ea typeface="Microsoft YaHei"/>
              </a:rPr>
              <a:t>CONTACT</a:t>
            </a:r>
          </a:p>
          <a:p>
            <a:pPr algn="l">
              <a:spcBef>
                <a:spcPts val="0"/>
              </a:spcBef>
              <a:spcAft>
                <a:spcPts val="1600"/>
              </a:spcAft>
            </a:pPr>
            <a:r>
              <a:rPr sz="3800" b="1">
                <a:solidFill>
                  <a:srgbClr val="FFFFFF"/>
                </a:solidFill>
                <a:latin typeface="Arial"/>
                <a:ea typeface="Microsoft YaHei"/>
              </a:rPr>
              <a:t>联系我们</a:t>
            </a:r>
          </a:p>
          <a:p>
            <a:pPr algn="l">
              <a:spcBef>
                <a:spcPts val="0"/>
              </a:spcBef>
              <a:spcAft>
                <a:spcPts val="1400"/>
              </a:spcAft>
            </a:pPr>
            <a:r>
              <a:rPr sz="3000" b="1">
                <a:solidFill>
                  <a:srgbClr val="00C8AA"/>
                </a:solidFill>
                <a:latin typeface="Arial"/>
                <a:ea typeface="Microsoft YaHei"/>
              </a:rPr>
              <a:t>www.avincubator.com</a:t>
            </a:r>
          </a:p>
          <a:p>
            <a:pPr algn="l">
              <a:spcBef>
                <a:spcPts val="0"/>
              </a:spcBef>
              <a:spcAft>
                <a:spcPts val="1400"/>
              </a:spcAft>
            </a:pPr>
            <a:r>
              <a:rPr sz="1700" b="0">
                <a:solidFill>
                  <a:srgbClr val="FFFFFF"/>
                </a:solidFill>
                <a:latin typeface="Arial"/>
                <a:ea typeface="Microsoft YaHei"/>
              </a:rPr>
              <a:t>X: @wdoiC9QGRAv9mIe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500" b="0">
                <a:solidFill>
                  <a:srgbClr val="9AADC4"/>
                </a:solidFill>
                <a:latin typeface="Arial"/>
                <a:ea typeface="Microsoft YaHei"/>
              </a:rPr>
              <a:t>欢迎发送项目 BP 与生态合作意向 / Send us your deck &amp; partnership inquiries</a:t>
            </a:r>
          </a:p>
        </p:txBody>
      </p:sp>
      <p:pic>
        <p:nvPicPr>
          <p:cNvPr id="6" name="Picture 5" descr="av-logo-cropp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74320"/>
            <a:ext cx="914400" cy="94210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42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241280" y="-1097280"/>
            <a:ext cx="3108960" cy="310896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5120640"/>
            <a:ext cx="2377440" cy="237744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692640" y="5394960"/>
            <a:ext cx="1645920" cy="1645920"/>
          </a:xfrm>
          <a:prstGeom prst="ellipse">
            <a:avLst/>
          </a:prstGeom>
          <a:noFill/>
          <a:ln w="19050">
            <a:solidFill>
              <a:srgbClr val="00C8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av-logo-cropp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274320"/>
            <a:ext cx="914400" cy="9421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3200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00C8AA"/>
                </a:solidFill>
                <a:latin typeface="Arial"/>
                <a:ea typeface="Microsoft YaHei"/>
              </a:rPr>
              <a:t>BOSTON OFFICE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2800" b="1">
                <a:solidFill>
                  <a:srgbClr val="FFFFFF"/>
                </a:solidFill>
                <a:latin typeface="Arial"/>
                <a:ea typeface="Microsoft YaHei"/>
              </a:rPr>
              <a:t>波士顿办公室</a:t>
            </a:r>
          </a:p>
        </p:txBody>
      </p:sp>
      <p:pic>
        <p:nvPicPr>
          <p:cNvPr id="7" name="Picture 6" descr="wall-16x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508760"/>
            <a:ext cx="8534095" cy="4800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